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0.xml" ContentType="application/vnd.openxmlformats-officedocument.presentationml.tags+xml"/>
  <Override PartName="/ppt/notesSlides/notesSlide43.xml" ContentType="application/vnd.openxmlformats-officedocument.presentationml.notesSlide+xml"/>
  <Override PartName="/ppt/tags/tag51.xml" ContentType="application/vnd.openxmlformats-officedocument.presentationml.tags+xml"/>
  <Override PartName="/ppt/notesSlides/notesSlide44.xml" ContentType="application/vnd.openxmlformats-officedocument.presentationml.notesSlide+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53.xml" ContentType="application/vnd.openxmlformats-officedocument.presentationml.tags+xml"/>
  <Override PartName="/ppt/notesSlides/notesSlide8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Lst>
  <p:notesMasterIdLst>
    <p:notesMasterId r:id="rId115"/>
  </p:notesMasterIdLst>
  <p:sldIdLst>
    <p:sldId id="2076138313" r:id="rId9"/>
    <p:sldId id="2076138308" r:id="rId10"/>
    <p:sldId id="2076138416" r:id="rId11"/>
    <p:sldId id="2076138314" r:id="rId12"/>
    <p:sldId id="2076138315" r:id="rId13"/>
    <p:sldId id="2147470476" r:id="rId14"/>
    <p:sldId id="2076138317" r:id="rId15"/>
    <p:sldId id="2076138318" r:id="rId16"/>
    <p:sldId id="2076138319" r:id="rId17"/>
    <p:sldId id="2076138320" r:id="rId18"/>
    <p:sldId id="2076138321" r:id="rId19"/>
    <p:sldId id="2076138322" r:id="rId20"/>
    <p:sldId id="2076138323" r:id="rId21"/>
    <p:sldId id="2076138324" r:id="rId22"/>
    <p:sldId id="2076138325" r:id="rId23"/>
    <p:sldId id="2076138326" r:id="rId24"/>
    <p:sldId id="2076138327" r:id="rId25"/>
    <p:sldId id="2076138328" r:id="rId26"/>
    <p:sldId id="2076138329" r:id="rId27"/>
    <p:sldId id="2076138330" r:id="rId28"/>
    <p:sldId id="2076138331" r:id="rId29"/>
    <p:sldId id="2076138332" r:id="rId30"/>
    <p:sldId id="2076138333" r:id="rId31"/>
    <p:sldId id="2076138334" r:id="rId32"/>
    <p:sldId id="2076138335" r:id="rId33"/>
    <p:sldId id="2076138336" r:id="rId34"/>
    <p:sldId id="2076138337" r:id="rId35"/>
    <p:sldId id="2076138338" r:id="rId36"/>
    <p:sldId id="2076138339" r:id="rId37"/>
    <p:sldId id="2076138340" r:id="rId38"/>
    <p:sldId id="2076138341" r:id="rId39"/>
    <p:sldId id="2076138342" r:id="rId40"/>
    <p:sldId id="2076138343" r:id="rId41"/>
    <p:sldId id="2076138344" r:id="rId42"/>
    <p:sldId id="2076138417" r:id="rId43"/>
    <p:sldId id="2076138418" r:id="rId44"/>
    <p:sldId id="2076138345" r:id="rId45"/>
    <p:sldId id="2076138346" r:id="rId46"/>
    <p:sldId id="2076138347" r:id="rId47"/>
    <p:sldId id="2076138348" r:id="rId48"/>
    <p:sldId id="2076138349" r:id="rId49"/>
    <p:sldId id="2076138350" r:id="rId50"/>
    <p:sldId id="2076138351" r:id="rId51"/>
    <p:sldId id="2076138352" r:id="rId52"/>
    <p:sldId id="2076138353" r:id="rId53"/>
    <p:sldId id="2076138354" r:id="rId54"/>
    <p:sldId id="2076138355" r:id="rId55"/>
    <p:sldId id="2076138360" r:id="rId56"/>
    <p:sldId id="2076138356" r:id="rId57"/>
    <p:sldId id="10001" r:id="rId58"/>
    <p:sldId id="2076138358" r:id="rId59"/>
    <p:sldId id="2076138359" r:id="rId60"/>
    <p:sldId id="2076138361" r:id="rId61"/>
    <p:sldId id="2076138362" r:id="rId62"/>
    <p:sldId id="2076138363" r:id="rId63"/>
    <p:sldId id="2076138364" r:id="rId64"/>
    <p:sldId id="2076138365" r:id="rId65"/>
    <p:sldId id="2076138366" r:id="rId66"/>
    <p:sldId id="2076138367" r:id="rId67"/>
    <p:sldId id="2076138368" r:id="rId68"/>
    <p:sldId id="2076138369" r:id="rId69"/>
    <p:sldId id="2076138370" r:id="rId70"/>
    <p:sldId id="2076138371" r:id="rId71"/>
    <p:sldId id="2076138373" r:id="rId72"/>
    <p:sldId id="2076138374" r:id="rId73"/>
    <p:sldId id="2076138375" r:id="rId74"/>
    <p:sldId id="2076138376" r:id="rId75"/>
    <p:sldId id="2076138377" r:id="rId76"/>
    <p:sldId id="2076138378" r:id="rId77"/>
    <p:sldId id="2076138379" r:id="rId78"/>
    <p:sldId id="2076138380" r:id="rId79"/>
    <p:sldId id="2076138381" r:id="rId80"/>
    <p:sldId id="2076138382" r:id="rId81"/>
    <p:sldId id="2076138383" r:id="rId82"/>
    <p:sldId id="2076138384" r:id="rId83"/>
    <p:sldId id="2076138385" r:id="rId84"/>
    <p:sldId id="2076138386" r:id="rId85"/>
    <p:sldId id="2076138387" r:id="rId86"/>
    <p:sldId id="2076138388" r:id="rId87"/>
    <p:sldId id="2076138389" r:id="rId88"/>
    <p:sldId id="2076138390" r:id="rId89"/>
    <p:sldId id="2076138391" r:id="rId90"/>
    <p:sldId id="2076138392" r:id="rId91"/>
    <p:sldId id="2076138393" r:id="rId92"/>
    <p:sldId id="2076138394" r:id="rId93"/>
    <p:sldId id="2076138395" r:id="rId94"/>
    <p:sldId id="2076138396" r:id="rId95"/>
    <p:sldId id="2076138397" r:id="rId96"/>
    <p:sldId id="2076138398" r:id="rId97"/>
    <p:sldId id="2076138399" r:id="rId98"/>
    <p:sldId id="2076138400" r:id="rId99"/>
    <p:sldId id="2076138401" r:id="rId100"/>
    <p:sldId id="2076138402" r:id="rId101"/>
    <p:sldId id="2076138403" r:id="rId102"/>
    <p:sldId id="2076138404" r:id="rId103"/>
    <p:sldId id="2076138405" r:id="rId104"/>
    <p:sldId id="2076138406" r:id="rId105"/>
    <p:sldId id="2076138407" r:id="rId106"/>
    <p:sldId id="2076138408" r:id="rId107"/>
    <p:sldId id="2076138409" r:id="rId108"/>
    <p:sldId id="2076138410" r:id="rId109"/>
    <p:sldId id="2076138411" r:id="rId110"/>
    <p:sldId id="2076138412" r:id="rId111"/>
    <p:sldId id="2076138413" r:id="rId112"/>
    <p:sldId id="2076138414" r:id="rId113"/>
    <p:sldId id="2076138415"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076138315"/>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076138375"/>
            <p14:sldId id="2076138376"/>
            <p14:sldId id="2076138377"/>
            <p14:sldId id="2076138378"/>
            <p14:sldId id="2076138379"/>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2D2D2"/>
    <a:srgbClr val="5C2D91"/>
    <a:srgbClr val="32145A"/>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10" autoAdjust="0"/>
  </p:normalViewPr>
  <p:slideViewPr>
    <p:cSldViewPr snapToGrid="0">
      <p:cViewPr varScale="1">
        <p:scale>
          <a:sx n="106" d="100"/>
          <a:sy n="106" d="100"/>
        </p:scale>
        <p:origin x="78" y="186"/>
      </p:cViewPr>
      <p:guideLst>
        <p:guide orient="horz" pos="2808"/>
        <p:guide pos="840"/>
        <p:guide orient="horz" pos="696"/>
        <p:guide pos="3940"/>
      </p:guideLst>
    </p:cSldViewPr>
  </p:slideViewPr>
  <p:notesTextViewPr>
    <p:cViewPr>
      <p:scale>
        <a:sx n="3" d="2"/>
        <a:sy n="3" d="2"/>
      </p:scale>
      <p:origin x="0" y="-9792"/>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viewProps" Target="viewProps.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theme" Target="theme/theme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1/19/2022 1:59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536474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890220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91</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92</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1/19/2022 1:59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1/19/2022 1:59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1/19/2022 1:59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1/19/2022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80.xml"/><Relationship Id="rId1" Type="http://schemas.openxmlformats.org/officeDocument/2006/relationships/slideLayout" Target="../slideLayouts/slideLayout67.xml"/><Relationship Id="rId5" Type="http://schemas.openxmlformats.org/officeDocument/2006/relationships/image" Target="../media/image174.emf"/><Relationship Id="rId4" Type="http://schemas.openxmlformats.org/officeDocument/2006/relationships/image" Target="../media/image113.emf"/></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0.xml"/><Relationship Id="rId1" Type="http://schemas.openxmlformats.org/officeDocument/2006/relationships/tags" Target="../tags/tag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68.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3.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3.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emf"/><Relationship Id="rId14" Type="http://schemas.openxmlformats.org/officeDocument/2006/relationships/image" Target="../media/image5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3.xml"/><Relationship Id="rId1" Type="http://schemas.openxmlformats.org/officeDocument/2006/relationships/tags" Target="../tags/tag52.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67.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67.xml"/><Relationship Id="rId5" Type="http://schemas.openxmlformats.org/officeDocument/2006/relationships/image" Target="../media/image97.png"/><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7.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40.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41.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1.svg"/></Relationships>
</file>

<file path=ppt/slides/_rels/slide84.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0.png"/><Relationship Id="rId7"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0.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 Id="rId9" Type="http://schemas.openxmlformats.org/officeDocument/2006/relationships/image" Target="../media/image110.svg"/></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6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emf"/><Relationship Id="rId7"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67.xml"/><Relationship Id="rId6" Type="http://schemas.openxmlformats.org/officeDocument/2006/relationships/image" Target="../media/image115.png"/><Relationship Id="rId11" Type="http://schemas.openxmlformats.org/officeDocument/2006/relationships/image" Target="../media/image120.svg"/><Relationship Id="rId5" Type="http://schemas.openxmlformats.org/officeDocument/2006/relationships/image" Target="../media/image114.svg"/><Relationship Id="rId10" Type="http://schemas.openxmlformats.org/officeDocument/2006/relationships/image" Target="../media/image119.png"/><Relationship Id="rId4" Type="http://schemas.openxmlformats.org/officeDocument/2006/relationships/image" Target="../media/image100.png"/><Relationship Id="rId9" Type="http://schemas.openxmlformats.org/officeDocument/2006/relationships/image" Target="../media/image118.svg"/></Relationships>
</file>

<file path=ppt/slides/_rels/slide8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8.xml"/><Relationship Id="rId4" Type="http://schemas.openxmlformats.org/officeDocument/2006/relationships/image" Target="../media/image1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7.xml"/></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6.xml"/><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00.png"/><Relationship Id="rId7" Type="http://schemas.openxmlformats.org/officeDocument/2006/relationships/image" Target="../media/image126.png"/><Relationship Id="rId2" Type="http://schemas.openxmlformats.org/officeDocument/2006/relationships/notesSlide" Target="../notesSlides/notesSlide67.xml"/><Relationship Id="rId1" Type="http://schemas.openxmlformats.org/officeDocument/2006/relationships/slideLayout" Target="../slideLayouts/slideLayout69.xml"/><Relationship Id="rId6" Type="http://schemas.openxmlformats.org/officeDocument/2006/relationships/image" Target="../media/image125.png"/><Relationship Id="rId5" Type="http://schemas.microsoft.com/office/2017/06/relationships/model3d" Target="../media/model3d1.glb"/><Relationship Id="rId10" Type="http://schemas.openxmlformats.org/officeDocument/2006/relationships/image" Target="../media/image129.png"/><Relationship Id="rId4" Type="http://schemas.openxmlformats.org/officeDocument/2006/relationships/image" Target="../media/image114.svg"/><Relationship Id="rId9" Type="http://schemas.openxmlformats.org/officeDocument/2006/relationships/image" Target="../media/image128.png"/></Relationships>
</file>

<file path=ppt/slides/_rels/slide93.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jpeg"/><Relationship Id="rId26" Type="http://schemas.openxmlformats.org/officeDocument/2006/relationships/image" Target="../media/image153.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notesSlide" Target="../notesSlides/notesSlide68.xml"/><Relationship Id="rId16" Type="http://schemas.openxmlformats.org/officeDocument/2006/relationships/image" Target="../media/image143.jpeg"/><Relationship Id="rId20" Type="http://schemas.openxmlformats.org/officeDocument/2006/relationships/image" Target="../media/image147.png"/><Relationship Id="rId29" Type="http://schemas.openxmlformats.org/officeDocument/2006/relationships/image" Target="../media/image156.png"/><Relationship Id="rId1" Type="http://schemas.openxmlformats.org/officeDocument/2006/relationships/slideLayout" Target="../slideLayouts/slideLayout69.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gif"/><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28" Type="http://schemas.openxmlformats.org/officeDocument/2006/relationships/image" Target="../media/image155.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jpeg"/><Relationship Id="rId22" Type="http://schemas.openxmlformats.org/officeDocument/2006/relationships/image" Target="../media/image149.png"/><Relationship Id="rId27" Type="http://schemas.openxmlformats.org/officeDocument/2006/relationships/image" Target="../media/image154.png"/><Relationship Id="rId30" Type="http://schemas.openxmlformats.org/officeDocument/2006/relationships/image" Target="../media/image157.png"/></Relationships>
</file>

<file path=ppt/slides/_rels/slide94.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58.png"/><Relationship Id="rId7" Type="http://schemas.openxmlformats.org/officeDocument/2006/relationships/image" Target="../media/image162.emf"/><Relationship Id="rId2" Type="http://schemas.openxmlformats.org/officeDocument/2006/relationships/notesSlide" Target="../notesSlides/notesSlide69.xml"/><Relationship Id="rId1" Type="http://schemas.openxmlformats.org/officeDocument/2006/relationships/slideLayout" Target="../slideLayouts/slideLayout67.xml"/><Relationship Id="rId6" Type="http://schemas.openxmlformats.org/officeDocument/2006/relationships/image" Target="../media/image161.emf"/><Relationship Id="rId11" Type="http://schemas.openxmlformats.org/officeDocument/2006/relationships/image" Target="../media/image114.svg"/><Relationship Id="rId5" Type="http://schemas.openxmlformats.org/officeDocument/2006/relationships/image" Target="../media/image160.emf"/><Relationship Id="rId10" Type="http://schemas.openxmlformats.org/officeDocument/2006/relationships/image" Target="../media/image100.png"/><Relationship Id="rId4" Type="http://schemas.openxmlformats.org/officeDocument/2006/relationships/image" Target="../media/image159.emf"/><Relationship Id="rId9" Type="http://schemas.openxmlformats.org/officeDocument/2006/relationships/image" Target="../media/image164.emf"/></Relationships>
</file>

<file path=ppt/slides/_rels/slide95.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14.svg"/><Relationship Id="rId2" Type="http://schemas.openxmlformats.org/officeDocument/2006/relationships/notesSlide" Target="../notesSlides/notesSlide70.xml"/><Relationship Id="rId1" Type="http://schemas.openxmlformats.org/officeDocument/2006/relationships/slideLayout" Target="../slideLayouts/slideLayout67.xml"/><Relationship Id="rId6" Type="http://schemas.openxmlformats.org/officeDocument/2006/relationships/image" Target="../media/image100.png"/><Relationship Id="rId5" Type="http://schemas.openxmlformats.org/officeDocument/2006/relationships/image" Target="../media/image167.svg"/><Relationship Id="rId4" Type="http://schemas.openxmlformats.org/officeDocument/2006/relationships/image" Target="../media/image166.png"/></Relationships>
</file>

<file path=ppt/slides/_rels/slide9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1.xml"/><Relationship Id="rId1" Type="http://schemas.openxmlformats.org/officeDocument/2006/relationships/slideLayout" Target="../slideLayouts/slideLayout67.xml"/><Relationship Id="rId4" Type="http://schemas.openxmlformats.org/officeDocument/2006/relationships/image" Target="../media/image16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7.xml"/></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5" name="Title 7">
            <a:extLst>
              <a:ext uri="{FF2B5EF4-FFF2-40B4-BE49-F238E27FC236}">
                <a16:creationId xmlns:a16="http://schemas.microsoft.com/office/drawing/2014/main" id="{C0DE222C-5F2D-4331-A385-2406D481BAC4}"/>
              </a:ext>
            </a:extLst>
          </p:cNvPr>
          <p:cNvSpPr txBox="1">
            <a:spLocks/>
          </p:cNvSpPr>
          <p:nvPr/>
        </p:nvSpPr>
        <p:spPr>
          <a:xfrm>
            <a:off x="561314" y="2122170"/>
            <a:ext cx="8261100" cy="3751283"/>
          </a:xfrm>
          <a:prstGeom prst="rect">
            <a:avLst/>
          </a:prstGeom>
          <a:noFill/>
        </p:spPr>
        <p:txBody>
          <a:bodyPr vert="horz" wrap="square" lIns="0" tIns="0" rIns="0" bIns="182880" rtlCol="0" anchor="b"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r>
              <a:rPr lang="en-US" dirty="0"/>
              <a:t>Welcome to </a:t>
            </a:r>
            <a:br>
              <a:rPr lang="en-US" dirty="0"/>
            </a:br>
            <a:r>
              <a:rPr lang="en-US" dirty="0"/>
              <a:t>Azure Synapse Technical Boot Camp</a:t>
            </a:r>
            <a:br>
              <a:rPr lang="en-US" dirty="0"/>
            </a:br>
            <a:br>
              <a:rPr lang="en-US" dirty="0"/>
            </a:br>
            <a:r>
              <a:rPr lang="en-US" sz="2000" dirty="0"/>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474396234"/>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t>EXPLAIN statement</a:t>
            </a:r>
          </a:p>
          <a:p>
            <a:r>
              <a:rPr lang="en-US" dirty="0"/>
              <a:t>Dynamic Management Views (DMVs)</a:t>
            </a:r>
          </a:p>
          <a:p>
            <a:r>
              <a:rPr lang="en-US" dirty="0"/>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rgbClr val="0073FF"/>
                </a:solidFill>
                <a:latin typeface="+mn-lt"/>
              </a:rPr>
              <a:t>EXPLAIN - </a:t>
            </a:r>
            <a:r>
              <a:rPr lang="en-US" sz="1961" dirty="0">
                <a:latin typeface="+mn-lt"/>
              </a:rPr>
              <a:t>provides query plan for SQL statement without running the statement; view estimated cost of the query operations.</a:t>
            </a:r>
          </a:p>
          <a:p>
            <a:endParaRPr lang="en-US" sz="1961" dirty="0">
              <a:solidFill>
                <a:srgbClr val="0073FF"/>
              </a:solidFill>
              <a:latin typeface="+mn-lt"/>
            </a:endParaRPr>
          </a:p>
          <a:p>
            <a:endParaRPr lang="en-US" sz="1961" dirty="0">
              <a:solidFill>
                <a:srgbClr val="0073FF"/>
              </a:solidFill>
              <a:latin typeface="+mn-lt"/>
            </a:endParaRPr>
          </a:p>
          <a:p>
            <a:r>
              <a:rPr lang="en-US" sz="1961" dirty="0">
                <a:solidFill>
                  <a:srgbClr val="0073FF"/>
                </a:solidFill>
                <a:latin typeface="+mn-lt"/>
              </a:rPr>
              <a:t>EXPLAIN WITH_RECOMMENDATIONS - </a:t>
            </a:r>
            <a:r>
              <a:rPr lang="en-US" sz="1961" dirty="0">
                <a:latin typeface="+mn-lt"/>
              </a:rPr>
              <a:t>provides query plan with recommendations to optimize the SQL statement performance.</a:t>
            </a:r>
            <a:endParaRPr lang="en-US" sz="1961" dirty="0"/>
          </a:p>
          <a:p>
            <a:endParaRPr lang="en-US" sz="1961" dirty="0"/>
          </a:p>
          <a:p>
            <a:endParaRPr lang="en-US" sz="1961" dirty="0"/>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4926" y="252629"/>
            <a:ext cx="8919399"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Vulnerability management</a:t>
                      </a:r>
                      <a:endParaRPr lang="en-US" sz="160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Inventory and asset management</a:t>
                      </a:r>
                      <a:endParaRPr lang="en-US" sz="160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Secure configuration</a:t>
                      </a:r>
                      <a:endParaRPr lang="en-US" sz="160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Data recovery</a:t>
                      </a:r>
                      <a:endParaRPr lang="en-US" sz="160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9401560" cy="1793104"/>
          </a:xfrm>
        </p:spPr>
        <p:txBody>
          <a:bodyPr wrap="square" anchor="b">
            <a:normAutofit/>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tx2"/>
                </a:solidFill>
              </a:rPr>
              <a:t>Round-robin distributed</a:t>
            </a:r>
          </a:p>
          <a:p>
            <a:pPr lvl="1">
              <a:spcAft>
                <a:spcPts val="1200"/>
              </a:spcAft>
            </a:pPr>
            <a:r>
              <a:rPr lang="en-US" sz="1961" dirty="0"/>
              <a:t>Distributes table rows evenly across all distributions at random.</a:t>
            </a:r>
          </a:p>
          <a:p>
            <a:r>
              <a:rPr lang="en-US" sz="2353" dirty="0">
                <a:solidFill>
                  <a:schemeClr val="tx2"/>
                </a:solidFill>
              </a:rPr>
              <a:t>Hash distributed</a:t>
            </a:r>
          </a:p>
          <a:p>
            <a:pPr lvl="1">
              <a:spcAft>
                <a:spcPts val="1200"/>
              </a:spcAft>
            </a:pPr>
            <a:r>
              <a:rPr lang="en-US" sz="1961" dirty="0"/>
              <a:t>Distributes table rows across the Compute nodes by using a deterministic hash function to assign each row to one distribution.</a:t>
            </a:r>
          </a:p>
          <a:p>
            <a:r>
              <a:rPr lang="en-US" sz="2353" dirty="0">
                <a:solidFill>
                  <a:schemeClr val="tx2"/>
                </a:solidFill>
              </a:rPr>
              <a:t>Replicated</a:t>
            </a:r>
          </a:p>
          <a:p>
            <a:pPr lvl="1"/>
            <a:r>
              <a:rPr lang="en-US" sz="1961" dirty="0"/>
              <a:t>Full copy of table accessible on </a:t>
            </a:r>
            <a:r>
              <a:rPr lang="en-US" sz="1961"/>
              <a:t>each distribution.</a:t>
            </a:r>
            <a:endParaRPr lang="en-US" sz="1961" dirty="0"/>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1679</TotalTime>
  <Words>19546</Words>
  <Application>Microsoft Office PowerPoint</Application>
  <PresentationFormat>Widescreen</PresentationFormat>
  <Paragraphs>2568</Paragraphs>
  <Slides>106</Slides>
  <Notes>81</Notes>
  <HiddenSlides>1</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106</vt:i4>
      </vt:variant>
    </vt:vector>
  </HeadingPairs>
  <TitlesOfParts>
    <vt:vector size="124"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Welcome to  Azure Synapse Technical Boot Camp  Day 2</vt:lpstr>
      <vt:lpstr>PowerPoint Presentation</vt:lpstr>
      <vt:lpstr>PowerPoint Presentation</vt:lpstr>
      <vt:lpstr>DW Optimization</vt:lpstr>
      <vt:lpstr>Agenda</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39</cp:revision>
  <dcterms:created xsi:type="dcterms:W3CDTF">2020-05-01T23:34:12Z</dcterms:created>
  <dcterms:modified xsi:type="dcterms:W3CDTF">2022-01-19T19:27:30Z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